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B0604020202020204" charset="0"/>
      <p:regular r:id="rId21"/>
      <p:bold r:id="rId22"/>
      <p:italic r:id="rId23"/>
      <p:boldItalic r:id="rId24"/>
    </p:embeddedFont>
    <p:embeddedFont>
      <p:font typeface="Trebuchet MS" panose="020B0603020202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6" d="100"/>
          <a:sy n="86" d="100"/>
        </p:scale>
        <p:origin x="-86" y="-389"/>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97445826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fc770c8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fc770c8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fc770c8c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fc770c8c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fc770c8c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dfc770c8c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f71a3cc48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df71a3cc4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f71a3cc48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f71a3cc48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f71a3cc48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f71a3cc48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f71a3cc48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f71a3cc48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ff312e9e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ff312e9e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ff312e9e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dff312e9e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f5f32b9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f5f32b9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f5f32b9e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f5f32b9e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dfb442d5e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dfb442d5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f71a3cc48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f71a3cc4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df71a3cc48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df71a3cc48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f71a3cc48_5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f71a3cc48_5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df71a3cc48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df71a3cc4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fb442d5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fb442d5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0"/>
              </a:spcBef>
              <a:spcAft>
                <a:spcPts val="0"/>
              </a:spcAft>
              <a:buClr>
                <a:schemeClr val="lt1"/>
              </a:buClr>
              <a:buSzPts val="1400"/>
              <a:buChar char="○"/>
              <a:defRPr>
                <a:solidFill>
                  <a:schemeClr val="lt1"/>
                </a:solidFill>
              </a:defRPr>
            </a:lvl2pPr>
            <a:lvl3pPr marL="1371600" lvl="2" indent="-317500" algn="ctr">
              <a:spcBef>
                <a:spcPts val="0"/>
              </a:spcBef>
              <a:spcAft>
                <a:spcPts val="0"/>
              </a:spcAft>
              <a:buClr>
                <a:schemeClr val="lt1"/>
              </a:buClr>
              <a:buSzPts val="1400"/>
              <a:buChar char="■"/>
              <a:defRPr>
                <a:solidFill>
                  <a:schemeClr val="lt1"/>
                </a:solidFill>
              </a:defRPr>
            </a:lvl3pPr>
            <a:lvl4pPr marL="1828800" lvl="3" indent="-317500" algn="ctr">
              <a:spcBef>
                <a:spcPts val="0"/>
              </a:spcBef>
              <a:spcAft>
                <a:spcPts val="0"/>
              </a:spcAft>
              <a:buClr>
                <a:schemeClr val="lt1"/>
              </a:buClr>
              <a:buSzPts val="1400"/>
              <a:buChar char="●"/>
              <a:defRPr>
                <a:solidFill>
                  <a:schemeClr val="lt1"/>
                </a:solidFill>
              </a:defRPr>
            </a:lvl4pPr>
            <a:lvl5pPr marL="2286000" lvl="4" indent="-317500" algn="ctr">
              <a:spcBef>
                <a:spcPts val="0"/>
              </a:spcBef>
              <a:spcAft>
                <a:spcPts val="0"/>
              </a:spcAft>
              <a:buClr>
                <a:schemeClr val="lt1"/>
              </a:buClr>
              <a:buSzPts val="1400"/>
              <a:buChar char="○"/>
              <a:defRPr>
                <a:solidFill>
                  <a:schemeClr val="lt1"/>
                </a:solidFill>
              </a:defRPr>
            </a:lvl5pPr>
            <a:lvl6pPr marL="2743200" lvl="5" indent="-317500" algn="ctr">
              <a:spcBef>
                <a:spcPts val="0"/>
              </a:spcBef>
              <a:spcAft>
                <a:spcPts val="0"/>
              </a:spcAft>
              <a:buClr>
                <a:schemeClr val="lt1"/>
              </a:buClr>
              <a:buSzPts val="1400"/>
              <a:buChar char="■"/>
              <a:defRPr>
                <a:solidFill>
                  <a:schemeClr val="lt1"/>
                </a:solidFill>
              </a:defRPr>
            </a:lvl6pPr>
            <a:lvl7pPr marL="3200400" lvl="6" indent="-317500" algn="ctr">
              <a:spcBef>
                <a:spcPts val="0"/>
              </a:spcBef>
              <a:spcAft>
                <a:spcPts val="0"/>
              </a:spcAft>
              <a:buClr>
                <a:schemeClr val="lt1"/>
              </a:buClr>
              <a:buSzPts val="1400"/>
              <a:buChar char="●"/>
              <a:defRPr>
                <a:solidFill>
                  <a:schemeClr val="lt1"/>
                </a:solidFill>
              </a:defRPr>
            </a:lvl7pPr>
            <a:lvl8pPr marL="3657600" lvl="7" indent="-317500" algn="ctr">
              <a:spcBef>
                <a:spcPts val="0"/>
              </a:spcBef>
              <a:spcAft>
                <a:spcPts val="0"/>
              </a:spcAft>
              <a:buClr>
                <a:schemeClr val="lt1"/>
              </a:buClr>
              <a:buSzPts val="1400"/>
              <a:buChar char="○"/>
              <a:defRPr>
                <a:solidFill>
                  <a:schemeClr val="lt1"/>
                </a:solidFill>
              </a:defRPr>
            </a:lvl8pPr>
            <a:lvl9pPr marL="4114800" lvl="8" indent="-317500" algn="ctr">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sz="3000"/>
              <a:t>Implementation of patient locationing and detection warning in an intelligent healthcare information system</a:t>
            </a:r>
            <a:endParaRPr sz="3000"/>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成員: 巫奇翰、韓明洋、陳宜均</a:t>
            </a:r>
            <a:endParaRPr sz="1200"/>
          </a:p>
          <a:p>
            <a:pPr marL="0" lvl="0" indent="0" algn="l" rtl="0">
              <a:spcBef>
                <a:spcPts val="0"/>
              </a:spcBef>
              <a:spcAft>
                <a:spcPts val="0"/>
              </a:spcAft>
              <a:buNone/>
            </a:pPr>
            <a:r>
              <a:rPr lang="en-GB" sz="1200"/>
              <a:t>指導教授: 趙禧綠</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1: Create Process</a:t>
            </a:r>
            <a:endParaRPr/>
          </a:p>
        </p:txBody>
      </p:sp>
      <p:sp>
        <p:nvSpPr>
          <p:cNvPr id="147" name="Google Shape;147;p22"/>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透過http request向後端資料庫要資料(病人筆數)，並產生 [病人數量/一個 process 處理的病人數]個子程式</a:t>
            </a:r>
            <a:endParaRPr/>
          </a:p>
          <a:p>
            <a:pPr marL="0" lvl="0" indent="0" algn="l" rtl="0">
              <a:spcBef>
                <a:spcPts val="1200"/>
              </a:spcBef>
              <a:spcAft>
                <a:spcPts val="1200"/>
              </a:spcAft>
              <a:buNone/>
            </a:pPr>
            <a:endParaRPr/>
          </a:p>
        </p:txBody>
      </p:sp>
      <p:pic>
        <p:nvPicPr>
          <p:cNvPr id="148" name="Google Shape;148;p22"/>
          <p:cNvPicPr preferRelativeResize="0"/>
          <p:nvPr/>
        </p:nvPicPr>
        <p:blipFill>
          <a:blip r:embed="rId3">
            <a:alphaModFix/>
          </a:blip>
          <a:stretch>
            <a:fillRect/>
          </a:stretch>
        </p:blipFill>
        <p:spPr>
          <a:xfrm>
            <a:off x="311700" y="1958225"/>
            <a:ext cx="4618850" cy="2610650"/>
          </a:xfrm>
          <a:prstGeom prst="rect">
            <a:avLst/>
          </a:prstGeom>
          <a:noFill/>
          <a:ln>
            <a:noFill/>
          </a:ln>
        </p:spPr>
      </p:pic>
      <p:pic>
        <p:nvPicPr>
          <p:cNvPr id="149" name="Google Shape;149;p22"/>
          <p:cNvPicPr preferRelativeResize="0"/>
          <p:nvPr/>
        </p:nvPicPr>
        <p:blipFill>
          <a:blip r:embed="rId4">
            <a:alphaModFix/>
          </a:blip>
          <a:stretch>
            <a:fillRect/>
          </a:stretch>
        </p:blipFill>
        <p:spPr>
          <a:xfrm>
            <a:off x="4520450" y="1958225"/>
            <a:ext cx="4084975" cy="1895750"/>
          </a:xfrm>
          <a:prstGeom prst="rect">
            <a:avLst/>
          </a:prstGeom>
          <a:noFill/>
          <a:ln>
            <a:noFill/>
          </a:ln>
        </p:spPr>
      </p:pic>
      <p:sp>
        <p:nvSpPr>
          <p:cNvPr id="150" name="Google Shape;150;p22"/>
          <p:cNvSpPr txBox="1"/>
          <p:nvPr/>
        </p:nvSpPr>
        <p:spPr>
          <a:xfrm>
            <a:off x="4520450" y="3853975"/>
            <a:ext cx="239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Fork child process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2: Checking</a:t>
            </a:r>
            <a:endParaRPr/>
          </a:p>
        </p:txBody>
      </p:sp>
      <p:sp>
        <p:nvSpPr>
          <p:cNvPr id="156" name="Google Shape;156;p23"/>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每個子程式會去資料庫找到他所負責的病人，並判斷需不需要發送通知，如果需要便會將病人id傳給發送訊息的子程式</a:t>
            </a:r>
            <a:endParaRPr/>
          </a:p>
          <a:p>
            <a:pPr marL="0" lvl="0" indent="0" algn="l" rtl="0">
              <a:spcBef>
                <a:spcPts val="1200"/>
              </a:spcBef>
              <a:spcAft>
                <a:spcPts val="1200"/>
              </a:spcAft>
              <a:buNone/>
            </a:pPr>
            <a:endParaRPr/>
          </a:p>
        </p:txBody>
      </p:sp>
      <p:pic>
        <p:nvPicPr>
          <p:cNvPr id="157" name="Google Shape;157;p23"/>
          <p:cNvPicPr preferRelativeResize="0"/>
          <p:nvPr/>
        </p:nvPicPr>
        <p:blipFill>
          <a:blip r:embed="rId3">
            <a:alphaModFix/>
          </a:blip>
          <a:stretch>
            <a:fillRect/>
          </a:stretch>
        </p:blipFill>
        <p:spPr>
          <a:xfrm>
            <a:off x="311700" y="2005275"/>
            <a:ext cx="4260299" cy="2224172"/>
          </a:xfrm>
          <a:prstGeom prst="rect">
            <a:avLst/>
          </a:prstGeom>
          <a:noFill/>
          <a:ln>
            <a:noFill/>
          </a:ln>
        </p:spPr>
      </p:pic>
      <p:pic>
        <p:nvPicPr>
          <p:cNvPr id="158" name="Google Shape;158;p23"/>
          <p:cNvPicPr preferRelativeResize="0"/>
          <p:nvPr/>
        </p:nvPicPr>
        <p:blipFill>
          <a:blip r:embed="rId4">
            <a:alphaModFix/>
          </a:blip>
          <a:stretch>
            <a:fillRect/>
          </a:stretch>
        </p:blipFill>
        <p:spPr>
          <a:xfrm>
            <a:off x="4948375" y="2005275"/>
            <a:ext cx="3305382" cy="2224175"/>
          </a:xfrm>
          <a:prstGeom prst="rect">
            <a:avLst/>
          </a:prstGeom>
          <a:noFill/>
          <a:ln>
            <a:noFill/>
          </a:ln>
        </p:spPr>
      </p:pic>
      <p:sp>
        <p:nvSpPr>
          <p:cNvPr id="159" name="Google Shape;159;p23"/>
          <p:cNvSpPr txBox="1"/>
          <p:nvPr/>
        </p:nvSpPr>
        <p:spPr>
          <a:xfrm>
            <a:off x="311700" y="4229450"/>
            <a:ext cx="389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Roboto"/>
                <a:ea typeface="Roboto"/>
                <a:cs typeface="Roboto"/>
                <a:sym typeface="Roboto"/>
              </a:rPr>
              <a:t>去curl資料庫的資料</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3: Notify</a:t>
            </a:r>
            <a:endParaRPr/>
          </a:p>
        </p:txBody>
      </p:sp>
      <p:sp>
        <p:nvSpPr>
          <p:cNvPr id="165" name="Google Shape;165;p2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由發送通知的子程式，等待並接收需要發送通知的病人id，彙整並發送到網頁端</a:t>
            </a:r>
            <a:endParaRPr/>
          </a:p>
          <a:p>
            <a:pPr marL="0" lvl="0" indent="0" algn="l" rtl="0">
              <a:spcBef>
                <a:spcPts val="1200"/>
              </a:spcBef>
              <a:spcAft>
                <a:spcPts val="1200"/>
              </a:spcAft>
              <a:buNone/>
            </a:pPr>
            <a:endParaRPr/>
          </a:p>
        </p:txBody>
      </p:sp>
      <p:pic>
        <p:nvPicPr>
          <p:cNvPr id="166" name="Google Shape;166;p24"/>
          <p:cNvPicPr preferRelativeResize="0"/>
          <p:nvPr/>
        </p:nvPicPr>
        <p:blipFill>
          <a:blip r:embed="rId3">
            <a:alphaModFix/>
          </a:blip>
          <a:stretch>
            <a:fillRect/>
          </a:stretch>
        </p:blipFill>
        <p:spPr>
          <a:xfrm>
            <a:off x="446900" y="1668050"/>
            <a:ext cx="4981301" cy="295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Firebase</a:t>
            </a:r>
            <a:endParaRPr/>
          </a:p>
          <a:p>
            <a:pPr marL="0" lvl="0" indent="0" algn="l" rtl="0">
              <a:spcBef>
                <a:spcPts val="0"/>
              </a:spcBef>
              <a:spcAft>
                <a:spcPts val="0"/>
              </a:spcAft>
              <a:buNone/>
            </a:pPr>
            <a:endParaRPr/>
          </a:p>
        </p:txBody>
      </p:sp>
      <p:sp>
        <p:nvSpPr>
          <p:cNvPr id="172" name="Google Shape;172;p2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是Google的行動和網路應用程式開發者平台</a:t>
            </a:r>
            <a:endParaRPr/>
          </a:p>
          <a:p>
            <a:pPr marL="0" lvl="0" indent="0" algn="l" rtl="0">
              <a:spcBef>
                <a:spcPts val="1200"/>
              </a:spcBef>
              <a:spcAft>
                <a:spcPts val="0"/>
              </a:spcAft>
              <a:buNone/>
            </a:pPr>
            <a:r>
              <a:rPr lang="en-GB"/>
              <a:t>利用的功能：firebase cloud messaging來做一些傳送推播以及跳出通知</a:t>
            </a:r>
            <a:endParaRPr/>
          </a:p>
          <a:p>
            <a:pPr marL="0" lvl="0" indent="0" algn="l" rtl="0">
              <a:spcBef>
                <a:spcPts val="1200"/>
              </a:spcBef>
              <a:spcAft>
                <a:spcPts val="1200"/>
              </a:spcAft>
              <a:buNone/>
            </a:pPr>
            <a:r>
              <a:rPr lang="en-GB"/>
              <a:t>發送顯示給用戶的通知消息或者發送數據消息並完全確定應用程序代碼中發生的情況</a:t>
            </a:r>
            <a:br>
              <a:rPr lang="en-GB"/>
            </a:br>
            <a:endParaRPr/>
          </a:p>
        </p:txBody>
      </p:sp>
      <p:pic>
        <p:nvPicPr>
          <p:cNvPr id="173" name="Google Shape;173;p25"/>
          <p:cNvPicPr preferRelativeResize="0"/>
          <p:nvPr/>
        </p:nvPicPr>
        <p:blipFill>
          <a:blip r:embed="rId3">
            <a:alphaModFix/>
          </a:blip>
          <a:stretch>
            <a:fillRect/>
          </a:stretch>
        </p:blipFill>
        <p:spPr>
          <a:xfrm>
            <a:off x="311694" y="3070475"/>
            <a:ext cx="2934050" cy="1016200"/>
          </a:xfrm>
          <a:prstGeom prst="rect">
            <a:avLst/>
          </a:prstGeom>
          <a:noFill/>
          <a:ln>
            <a:noFill/>
          </a:ln>
        </p:spPr>
      </p:pic>
      <p:pic>
        <p:nvPicPr>
          <p:cNvPr id="174" name="Google Shape;174;p25"/>
          <p:cNvPicPr preferRelativeResize="0"/>
          <p:nvPr/>
        </p:nvPicPr>
        <p:blipFill>
          <a:blip r:embed="rId4">
            <a:alphaModFix/>
          </a:blip>
          <a:stretch>
            <a:fillRect/>
          </a:stretch>
        </p:blipFill>
        <p:spPr>
          <a:xfrm>
            <a:off x="4572000" y="2578821"/>
            <a:ext cx="4572002" cy="23062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1: 在 Firebase 新增一個FCM專案</a:t>
            </a:r>
            <a:endParaRPr/>
          </a:p>
        </p:txBody>
      </p:sp>
      <p:sp>
        <p:nvSpPr>
          <p:cNvPr id="180" name="Google Shape;180;p2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404040"/>
                </a:solidFill>
                <a:latin typeface="Arial"/>
                <a:ea typeface="Arial"/>
                <a:cs typeface="Arial"/>
                <a:sym typeface="Arial"/>
              </a:rPr>
              <a:t>透過</a:t>
            </a:r>
            <a:r>
              <a:rPr lang="en-GB">
                <a:solidFill>
                  <a:srgbClr val="404040"/>
                </a:solidFill>
                <a:latin typeface="Trebuchet MS"/>
                <a:ea typeface="Trebuchet MS"/>
                <a:cs typeface="Trebuchet MS"/>
                <a:sym typeface="Trebuchet MS"/>
              </a:rPr>
              <a:t>Firebase</a:t>
            </a:r>
            <a:r>
              <a:rPr lang="en-GB">
                <a:solidFill>
                  <a:srgbClr val="404040"/>
                </a:solidFill>
                <a:latin typeface="Arial"/>
                <a:ea typeface="Arial"/>
                <a:cs typeface="Arial"/>
                <a:sym typeface="Arial"/>
              </a:rPr>
              <a:t>推播給</a:t>
            </a:r>
            <a:r>
              <a:rPr lang="en-GB">
                <a:solidFill>
                  <a:srgbClr val="404040"/>
                </a:solidFill>
                <a:latin typeface="Trebuchet MS"/>
                <a:ea typeface="Trebuchet MS"/>
                <a:cs typeface="Trebuchet MS"/>
                <a:sym typeface="Trebuchet MS"/>
              </a:rPr>
              <a:t>client</a:t>
            </a:r>
            <a:r>
              <a:rPr lang="en-GB">
                <a:solidFill>
                  <a:srgbClr val="404040"/>
                </a:solidFill>
                <a:latin typeface="Arial"/>
                <a:ea typeface="Arial"/>
                <a:cs typeface="Arial"/>
                <a:sym typeface="Arial"/>
              </a:rPr>
              <a:t>端，</a:t>
            </a:r>
            <a:r>
              <a:rPr lang="en-GB">
                <a:solidFill>
                  <a:srgbClr val="404040"/>
                </a:solidFill>
                <a:latin typeface="Trebuchet MS"/>
                <a:ea typeface="Trebuchet MS"/>
                <a:cs typeface="Trebuchet MS"/>
                <a:sym typeface="Trebuchet MS"/>
              </a:rPr>
              <a:t>client</a:t>
            </a:r>
            <a:r>
              <a:rPr lang="en-GB">
                <a:solidFill>
                  <a:srgbClr val="404040"/>
                </a:solidFill>
                <a:latin typeface="Arial"/>
                <a:ea typeface="Arial"/>
                <a:cs typeface="Arial"/>
                <a:sym typeface="Arial"/>
              </a:rPr>
              <a:t>透過</a:t>
            </a:r>
            <a:r>
              <a:rPr lang="en-GB">
                <a:solidFill>
                  <a:srgbClr val="404040"/>
                </a:solidFill>
                <a:latin typeface="Trebuchet MS"/>
                <a:ea typeface="Trebuchet MS"/>
                <a:cs typeface="Trebuchet MS"/>
                <a:sym typeface="Trebuchet MS"/>
              </a:rPr>
              <a:t>service worker</a:t>
            </a:r>
            <a:r>
              <a:rPr lang="en-GB">
                <a:solidFill>
                  <a:srgbClr val="404040"/>
                </a:solidFill>
                <a:latin typeface="Arial"/>
                <a:ea typeface="Arial"/>
                <a:cs typeface="Arial"/>
                <a:sym typeface="Arial"/>
              </a:rPr>
              <a:t>收到訊息</a:t>
            </a:r>
            <a:endParaRPr>
              <a:solidFill>
                <a:srgbClr val="404040"/>
              </a:solidFill>
              <a:latin typeface="Arial"/>
              <a:ea typeface="Arial"/>
              <a:cs typeface="Arial"/>
              <a:sym typeface="Arial"/>
            </a:endParaRPr>
          </a:p>
          <a:p>
            <a:pPr marL="0" lvl="0" indent="0" algn="l" rtl="0">
              <a:spcBef>
                <a:spcPts val="1200"/>
              </a:spcBef>
              <a:spcAft>
                <a:spcPts val="0"/>
              </a:spcAft>
              <a:buNone/>
            </a:pPr>
            <a:endParaRPr>
              <a:solidFill>
                <a:srgbClr val="404040"/>
              </a:solidFill>
              <a:latin typeface="Arial"/>
              <a:ea typeface="Arial"/>
              <a:cs typeface="Arial"/>
              <a:sym typeface="Arial"/>
            </a:endParaRPr>
          </a:p>
          <a:p>
            <a:pPr marL="0" lvl="0" indent="0" algn="l" rtl="0">
              <a:spcBef>
                <a:spcPts val="1200"/>
              </a:spcBef>
              <a:spcAft>
                <a:spcPts val="0"/>
              </a:spcAft>
              <a:buNone/>
            </a:pPr>
            <a:endParaRPr>
              <a:solidFill>
                <a:srgbClr val="404040"/>
              </a:solidFill>
              <a:latin typeface="Arial"/>
              <a:ea typeface="Arial"/>
              <a:cs typeface="Arial"/>
              <a:sym typeface="Arial"/>
            </a:endParaRPr>
          </a:p>
          <a:p>
            <a:pPr marL="0" lvl="0" indent="0" algn="l" rtl="0">
              <a:spcBef>
                <a:spcPts val="1200"/>
              </a:spcBef>
              <a:spcAft>
                <a:spcPts val="0"/>
              </a:spcAft>
              <a:buNone/>
            </a:pPr>
            <a:endParaRPr>
              <a:solidFill>
                <a:srgbClr val="404040"/>
              </a:solidFill>
              <a:latin typeface="Arial"/>
              <a:ea typeface="Arial"/>
              <a:cs typeface="Arial"/>
              <a:sym typeface="Arial"/>
            </a:endParaRPr>
          </a:p>
          <a:p>
            <a:pPr marL="0" lvl="0" indent="0" algn="l" rtl="0">
              <a:spcBef>
                <a:spcPts val="1200"/>
              </a:spcBef>
              <a:spcAft>
                <a:spcPts val="0"/>
              </a:spcAft>
              <a:buNone/>
            </a:pPr>
            <a:endParaRPr>
              <a:solidFill>
                <a:srgbClr val="404040"/>
              </a:solidFill>
              <a:latin typeface="Arial"/>
              <a:ea typeface="Arial"/>
              <a:cs typeface="Arial"/>
              <a:sym typeface="Arial"/>
            </a:endParaRPr>
          </a:p>
          <a:p>
            <a:pPr marL="0" lvl="0" indent="0" algn="l" rtl="0">
              <a:spcBef>
                <a:spcPts val="1200"/>
              </a:spcBef>
              <a:spcAft>
                <a:spcPts val="1200"/>
              </a:spcAft>
              <a:buNone/>
            </a:pPr>
            <a:r>
              <a:rPr lang="en-GB">
                <a:solidFill>
                  <a:srgbClr val="404040"/>
                </a:solidFill>
                <a:latin typeface="Arial"/>
                <a:ea typeface="Arial"/>
                <a:cs typeface="Arial"/>
                <a:sym typeface="Arial"/>
              </a:rPr>
              <a:t>設定firebase的config</a:t>
            </a:r>
            <a:endParaRPr>
              <a:solidFill>
                <a:srgbClr val="404040"/>
              </a:solidFill>
              <a:latin typeface="Arial"/>
              <a:ea typeface="Arial"/>
              <a:cs typeface="Arial"/>
              <a:sym typeface="Arial"/>
            </a:endParaRPr>
          </a:p>
        </p:txBody>
      </p:sp>
      <p:pic>
        <p:nvPicPr>
          <p:cNvPr id="181" name="Google Shape;181;p26"/>
          <p:cNvPicPr preferRelativeResize="0"/>
          <p:nvPr/>
        </p:nvPicPr>
        <p:blipFill>
          <a:blip r:embed="rId3">
            <a:alphaModFix/>
          </a:blip>
          <a:stretch>
            <a:fillRect/>
          </a:stretch>
        </p:blipFill>
        <p:spPr>
          <a:xfrm>
            <a:off x="311700" y="1676713"/>
            <a:ext cx="3822426" cy="1790075"/>
          </a:xfrm>
          <a:prstGeom prst="rect">
            <a:avLst/>
          </a:prstGeom>
          <a:noFill/>
          <a:ln>
            <a:noFill/>
          </a:ln>
        </p:spPr>
      </p:pic>
      <p:sp>
        <p:nvSpPr>
          <p:cNvPr id="182" name="Google Shape;182;p2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rgbClr val="404040"/>
                </a:solidFill>
                <a:latin typeface="Arial"/>
                <a:ea typeface="Arial"/>
                <a:cs typeface="Arial"/>
                <a:sym typeface="Arial"/>
              </a:rPr>
              <a:t>透過</a:t>
            </a:r>
            <a:r>
              <a:rPr lang="en-GB">
                <a:solidFill>
                  <a:srgbClr val="404040"/>
                </a:solidFill>
                <a:latin typeface="Trebuchet MS"/>
                <a:ea typeface="Trebuchet MS"/>
                <a:cs typeface="Trebuchet MS"/>
                <a:sym typeface="Trebuchet MS"/>
              </a:rPr>
              <a:t>Firebase</a:t>
            </a:r>
            <a:r>
              <a:rPr lang="en-GB">
                <a:solidFill>
                  <a:srgbClr val="404040"/>
                </a:solidFill>
                <a:latin typeface="Arial"/>
                <a:ea typeface="Arial"/>
                <a:cs typeface="Arial"/>
                <a:sym typeface="Arial"/>
              </a:rPr>
              <a:t>推播給</a:t>
            </a:r>
            <a:r>
              <a:rPr lang="en-GB">
                <a:solidFill>
                  <a:srgbClr val="404040"/>
                </a:solidFill>
                <a:latin typeface="Trebuchet MS"/>
                <a:ea typeface="Trebuchet MS"/>
                <a:cs typeface="Trebuchet MS"/>
                <a:sym typeface="Trebuchet MS"/>
              </a:rPr>
              <a:t>client</a:t>
            </a:r>
            <a:r>
              <a:rPr lang="en-GB">
                <a:solidFill>
                  <a:srgbClr val="404040"/>
                </a:solidFill>
                <a:latin typeface="Arial"/>
                <a:ea typeface="Arial"/>
                <a:cs typeface="Arial"/>
                <a:sym typeface="Arial"/>
              </a:rPr>
              <a:t>端，</a:t>
            </a:r>
            <a:r>
              <a:rPr lang="en-GB">
                <a:solidFill>
                  <a:srgbClr val="404040"/>
                </a:solidFill>
                <a:latin typeface="Trebuchet MS"/>
                <a:ea typeface="Trebuchet MS"/>
                <a:cs typeface="Trebuchet MS"/>
                <a:sym typeface="Trebuchet MS"/>
              </a:rPr>
              <a:t>client</a:t>
            </a:r>
            <a:r>
              <a:rPr lang="en-GB">
                <a:solidFill>
                  <a:srgbClr val="404040"/>
                </a:solidFill>
                <a:latin typeface="Arial"/>
                <a:ea typeface="Arial"/>
                <a:cs typeface="Arial"/>
                <a:sym typeface="Arial"/>
              </a:rPr>
              <a:t>透過</a:t>
            </a:r>
            <a:r>
              <a:rPr lang="en-GB">
                <a:solidFill>
                  <a:srgbClr val="404040"/>
                </a:solidFill>
                <a:latin typeface="Trebuchet MS"/>
                <a:ea typeface="Trebuchet MS"/>
                <a:cs typeface="Trebuchet MS"/>
                <a:sym typeface="Trebuchet MS"/>
              </a:rPr>
              <a:t>service worker</a:t>
            </a:r>
            <a:r>
              <a:rPr lang="en-GB">
                <a:solidFill>
                  <a:srgbClr val="404040"/>
                </a:solidFill>
                <a:latin typeface="Arial"/>
                <a:ea typeface="Arial"/>
                <a:cs typeface="Arial"/>
                <a:sym typeface="Arial"/>
              </a:rPr>
              <a:t>收到訊息</a:t>
            </a:r>
            <a:endParaRPr>
              <a:solidFill>
                <a:srgbClr val="404040"/>
              </a:solidFill>
              <a:latin typeface="Arial"/>
              <a:ea typeface="Arial"/>
              <a:cs typeface="Arial"/>
              <a:sym typeface="Arial"/>
            </a:endParaRPr>
          </a:p>
          <a:p>
            <a:pPr marL="0" lvl="0" indent="0" algn="l" rtl="0">
              <a:spcBef>
                <a:spcPts val="1200"/>
              </a:spcBef>
              <a:spcAft>
                <a:spcPts val="0"/>
              </a:spcAft>
              <a:buNone/>
            </a:pPr>
            <a:endParaRPr>
              <a:solidFill>
                <a:srgbClr val="404040"/>
              </a:solidFill>
              <a:latin typeface="Arial"/>
              <a:ea typeface="Arial"/>
              <a:cs typeface="Arial"/>
              <a:sym typeface="Arial"/>
            </a:endParaRPr>
          </a:p>
          <a:p>
            <a:pPr marL="0" lvl="0" indent="0" algn="l" rtl="0">
              <a:spcBef>
                <a:spcPts val="1200"/>
              </a:spcBef>
              <a:spcAft>
                <a:spcPts val="0"/>
              </a:spcAft>
              <a:buNone/>
            </a:pPr>
            <a:r>
              <a:rPr lang="en-GB">
                <a:solidFill>
                  <a:srgbClr val="404040"/>
                </a:solidFill>
                <a:latin typeface="Arial"/>
                <a:ea typeface="Arial"/>
                <a:cs typeface="Arial"/>
                <a:sym typeface="Arial"/>
              </a:rPr>
              <a:t>										</a:t>
            </a:r>
            <a:endParaRPr>
              <a:solidFill>
                <a:srgbClr val="404040"/>
              </a:solidFill>
              <a:latin typeface="Arial"/>
              <a:ea typeface="Arial"/>
              <a:cs typeface="Arial"/>
              <a:sym typeface="Arial"/>
            </a:endParaRPr>
          </a:p>
          <a:p>
            <a:pPr marL="4114800" lvl="0" indent="0" algn="l" rtl="0">
              <a:spcBef>
                <a:spcPts val="1200"/>
              </a:spcBef>
              <a:spcAft>
                <a:spcPts val="1200"/>
              </a:spcAft>
              <a:buNone/>
            </a:pPr>
            <a:r>
              <a:rPr lang="en-GB">
                <a:solidFill>
                  <a:srgbClr val="404040"/>
                </a:solidFill>
                <a:latin typeface="Arial"/>
                <a:ea typeface="Arial"/>
                <a:cs typeface="Arial"/>
                <a:sym typeface="Arial"/>
              </a:rPr>
              <a:t>設定core firebase SDK加上 firebase library 的功能(messaging)								</a:t>
            </a:r>
            <a:endParaRPr>
              <a:solidFill>
                <a:srgbClr val="404040"/>
              </a:solidFill>
              <a:latin typeface="Arial"/>
              <a:ea typeface="Arial"/>
              <a:cs typeface="Arial"/>
              <a:sym typeface="Arial"/>
            </a:endParaRPr>
          </a:p>
        </p:txBody>
      </p:sp>
      <p:pic>
        <p:nvPicPr>
          <p:cNvPr id="183" name="Google Shape;183;p26"/>
          <p:cNvPicPr preferRelativeResize="0"/>
          <p:nvPr/>
        </p:nvPicPr>
        <p:blipFill>
          <a:blip r:embed="rId4">
            <a:alphaModFix/>
          </a:blip>
          <a:stretch>
            <a:fillRect/>
          </a:stretch>
        </p:blipFill>
        <p:spPr>
          <a:xfrm>
            <a:off x="4509825" y="2269676"/>
            <a:ext cx="4322475" cy="2593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2: 在bahmni註冊一個service worker</a:t>
            </a:r>
            <a:endParaRPr/>
          </a:p>
        </p:txBody>
      </p:sp>
      <p:sp>
        <p:nvSpPr>
          <p:cNvPr id="189" name="Google Shape;189;p2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service worker一定要在navigator裡面才可以跑，firebase service worker注冊後才可以使用firebase messaging 功能</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GB"/>
              <a:t>Service worker設定好時 就會開始發通知了</a:t>
            </a:r>
            <a:endParaRPr/>
          </a:p>
        </p:txBody>
      </p:sp>
      <p:pic>
        <p:nvPicPr>
          <p:cNvPr id="190" name="Google Shape;190;p27"/>
          <p:cNvPicPr preferRelativeResize="0"/>
          <p:nvPr/>
        </p:nvPicPr>
        <p:blipFill>
          <a:blip r:embed="rId3">
            <a:alphaModFix/>
          </a:blip>
          <a:stretch>
            <a:fillRect/>
          </a:stretch>
        </p:blipFill>
        <p:spPr>
          <a:xfrm>
            <a:off x="311700" y="1945625"/>
            <a:ext cx="3143526" cy="1839475"/>
          </a:xfrm>
          <a:prstGeom prst="rect">
            <a:avLst/>
          </a:prstGeom>
          <a:noFill/>
          <a:ln>
            <a:noFill/>
          </a:ln>
        </p:spPr>
      </p:pic>
      <p:pic>
        <p:nvPicPr>
          <p:cNvPr id="191" name="Google Shape;191;p27"/>
          <p:cNvPicPr preferRelativeResize="0"/>
          <p:nvPr/>
        </p:nvPicPr>
        <p:blipFill>
          <a:blip r:embed="rId4">
            <a:alphaModFix/>
          </a:blip>
          <a:stretch>
            <a:fillRect/>
          </a:stretch>
        </p:blipFill>
        <p:spPr>
          <a:xfrm>
            <a:off x="3575500" y="1945625"/>
            <a:ext cx="3294673" cy="183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3: 利用curl送資料給firebase</a:t>
            </a:r>
            <a:endParaRPr/>
          </a:p>
        </p:txBody>
      </p:sp>
      <p:sp>
        <p:nvSpPr>
          <p:cNvPr id="197" name="Google Shape;197;p2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GB" dirty="0"/>
              <a:t>			</a:t>
            </a:r>
            <a:r>
              <a:rPr lang="en-GB" dirty="0" err="1" smtClean="0"/>
              <a:t>通知的内容</a:t>
            </a:r>
            <a:r>
              <a:rPr lang="en-GB" dirty="0" smtClean="0"/>
              <a:t> </a:t>
            </a:r>
            <a:r>
              <a:rPr lang="en-GB" dirty="0"/>
              <a:t>to </a:t>
            </a:r>
            <a:r>
              <a:rPr lang="en-GB" dirty="0" err="1"/>
              <a:t>的部分需要改成要發通知的網站的token</a:t>
            </a: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GB" dirty="0" err="1"/>
              <a:t>Authorization部分在firebase</a:t>
            </a:r>
            <a:r>
              <a:rPr lang="en-GB" dirty="0"/>
              <a:t> website-&gt;project settings-&gt;cloud messaging-&gt;server key</a:t>
            </a:r>
            <a:endParaRPr dirty="0"/>
          </a:p>
          <a:p>
            <a:pPr marL="0" lvl="0" indent="0" algn="l" rtl="0">
              <a:spcBef>
                <a:spcPts val="1200"/>
              </a:spcBef>
              <a:spcAft>
                <a:spcPts val="1200"/>
              </a:spcAft>
              <a:buNone/>
            </a:pPr>
            <a:r>
              <a:rPr lang="en-GB" dirty="0" err="1"/>
              <a:t>的token</a:t>
            </a:r>
            <a:endParaRPr dirty="0"/>
          </a:p>
        </p:txBody>
      </p:sp>
      <p:pic>
        <p:nvPicPr>
          <p:cNvPr id="198" name="Google Shape;198;p28"/>
          <p:cNvPicPr preferRelativeResize="0"/>
          <p:nvPr/>
        </p:nvPicPr>
        <p:blipFill>
          <a:blip r:embed="rId3">
            <a:alphaModFix/>
          </a:blip>
          <a:stretch>
            <a:fillRect/>
          </a:stretch>
        </p:blipFill>
        <p:spPr>
          <a:xfrm>
            <a:off x="311700" y="1229875"/>
            <a:ext cx="2492075" cy="1731025"/>
          </a:xfrm>
          <a:prstGeom prst="rect">
            <a:avLst/>
          </a:prstGeom>
          <a:noFill/>
          <a:ln>
            <a:noFill/>
          </a:ln>
        </p:spPr>
      </p:pic>
      <p:pic>
        <p:nvPicPr>
          <p:cNvPr id="199" name="Google Shape;199;p28"/>
          <p:cNvPicPr preferRelativeResize="0"/>
          <p:nvPr/>
        </p:nvPicPr>
        <p:blipFill>
          <a:blip r:embed="rId4">
            <a:alphaModFix/>
          </a:blip>
          <a:stretch>
            <a:fillRect/>
          </a:stretch>
        </p:blipFill>
        <p:spPr>
          <a:xfrm>
            <a:off x="311700" y="3058650"/>
            <a:ext cx="5171401" cy="453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Demo</a:t>
            </a:r>
            <a:endParaRPr/>
          </a:p>
        </p:txBody>
      </p:sp>
      <p:sp>
        <p:nvSpPr>
          <p:cNvPr id="205" name="Google Shape;205;p2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dirty="0"/>
          </a:p>
        </p:txBody>
      </p:sp>
      <p:pic>
        <p:nvPicPr>
          <p:cNvPr id="2" name="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01465" y="523228"/>
            <a:ext cx="6583363" cy="4114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212" name="Google Shape;212;p30"/>
          <p:cNvSpPr txBox="1">
            <a:spLocks noGrp="1"/>
          </p:cNvSpPr>
          <p:nvPr>
            <p:ph type="body" idx="1"/>
          </p:nvPr>
        </p:nvSpPr>
        <p:spPr>
          <a:xfrm>
            <a:off x="311700" y="1229875"/>
            <a:ext cx="8520600" cy="3339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3400" b="1"/>
              <a:t>Thanks to listening!</a:t>
            </a:r>
            <a:endParaRPr sz="3400" b="1"/>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問題描述</a:t>
            </a:r>
            <a:endParaRPr/>
          </a:p>
        </p:txBody>
      </p:sp>
      <p:sp>
        <p:nvSpPr>
          <p:cNvPr id="92" name="Google Shape;92;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醫療資訊系統(Healthcare information system)，是指對在醫療、診斷等活動所產生的資料進行收集、儲存、處理，從而為醫院提供更全面化的管理與各種服務的資訊系統。我們進行專題活動的HIS，是名為Bahmni的open source系統，其包含了不同應用的HIS以及資料庫。</a:t>
            </a:r>
            <a:endParaRPr/>
          </a:p>
          <a:p>
            <a:pPr marL="0" lvl="0" indent="0" algn="l" rtl="0">
              <a:spcBef>
                <a:spcPts val="1200"/>
              </a:spcBef>
              <a:spcAft>
                <a:spcPts val="1200"/>
              </a:spcAft>
              <a:buNone/>
            </a:pPr>
            <a:endParaRPr/>
          </a:p>
        </p:txBody>
      </p:sp>
      <p:pic>
        <p:nvPicPr>
          <p:cNvPr id="93" name="Google Shape;93;p14"/>
          <p:cNvPicPr preferRelativeResize="0"/>
          <p:nvPr/>
        </p:nvPicPr>
        <p:blipFill rotWithShape="1">
          <a:blip r:embed="rId3">
            <a:alphaModFix/>
          </a:blip>
          <a:srcRect l="20723" t="26476" r="21372" b="21434"/>
          <a:stretch/>
        </p:blipFill>
        <p:spPr>
          <a:xfrm>
            <a:off x="4740575" y="2457150"/>
            <a:ext cx="3002351" cy="2420350"/>
          </a:xfrm>
          <a:prstGeom prst="rect">
            <a:avLst/>
          </a:prstGeom>
          <a:noFill/>
          <a:ln>
            <a:noFill/>
          </a:ln>
        </p:spPr>
      </p:pic>
      <p:pic>
        <p:nvPicPr>
          <p:cNvPr id="94" name="Google Shape;94;p14"/>
          <p:cNvPicPr preferRelativeResize="0"/>
          <p:nvPr/>
        </p:nvPicPr>
        <p:blipFill>
          <a:blip r:embed="rId4">
            <a:alphaModFix/>
          </a:blip>
          <a:stretch>
            <a:fillRect/>
          </a:stretch>
        </p:blipFill>
        <p:spPr>
          <a:xfrm>
            <a:off x="739788" y="3005338"/>
            <a:ext cx="3629025" cy="132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問題描述</a:t>
            </a:r>
            <a:endParaRPr/>
          </a:p>
        </p:txBody>
      </p:sp>
      <p:sp>
        <p:nvSpPr>
          <p:cNvPr id="100" name="Google Shape;100;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我們的專題目標:</a:t>
            </a:r>
            <a:endParaRPr/>
          </a:p>
          <a:p>
            <a:pPr marL="0" lvl="0" indent="0" algn="l" rtl="0">
              <a:spcBef>
                <a:spcPts val="1200"/>
              </a:spcBef>
              <a:spcAft>
                <a:spcPts val="0"/>
              </a:spcAft>
              <a:buNone/>
            </a:pPr>
            <a:r>
              <a:rPr lang="en-GB"/>
              <a:t>1. 在網頁端有一張樓層平面圖，上面可以追蹤病人的移動軌跡</a:t>
            </a:r>
            <a:endParaRPr/>
          </a:p>
          <a:p>
            <a:pPr marL="0" lvl="0" indent="0" algn="l" rtl="0">
              <a:spcBef>
                <a:spcPts val="1200"/>
              </a:spcBef>
              <a:spcAft>
                <a:spcPts val="0"/>
              </a:spcAft>
              <a:buNone/>
            </a:pPr>
            <a:r>
              <a:rPr lang="en-GB"/>
              <a:t>2. 當病人有緊急情況時，後端能夠發送通知</a:t>
            </a:r>
            <a:endParaRPr/>
          </a:p>
          <a:p>
            <a:pPr marL="0" lvl="0" indent="0" algn="l" rtl="0">
              <a:spcBef>
                <a:spcPts val="1200"/>
              </a:spcBef>
              <a:spcAft>
                <a:spcPts val="1200"/>
              </a:spcAft>
              <a:buNone/>
            </a:pPr>
            <a:r>
              <a:rPr lang="en-GB"/>
              <a:t>3. 網頁不會隨時開啟，需要能夠隨時收到通知並更新</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問題描述</a:t>
            </a:r>
            <a:endParaRPr/>
          </a:p>
        </p:txBody>
      </p:sp>
      <p:sp>
        <p:nvSpPr>
          <p:cNvPr id="106" name="Google Shape;106;p16"/>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分別將這三個目標，分成三個部分去實作</a:t>
            </a:r>
            <a:endParaRPr/>
          </a:p>
          <a:p>
            <a:pPr marL="0" lvl="0" indent="0" algn="l" rtl="0">
              <a:spcBef>
                <a:spcPts val="1200"/>
              </a:spcBef>
              <a:spcAft>
                <a:spcPts val="0"/>
              </a:spcAft>
              <a:buNone/>
            </a:pPr>
            <a:r>
              <a:rPr lang="en-GB"/>
              <a:t>1. 畫圖的Canvas</a:t>
            </a:r>
            <a:endParaRPr/>
          </a:p>
          <a:p>
            <a:pPr marL="0" lvl="0" indent="0" algn="l" rtl="0">
              <a:spcBef>
                <a:spcPts val="1200"/>
              </a:spcBef>
              <a:spcAft>
                <a:spcPts val="0"/>
              </a:spcAft>
              <a:buNone/>
            </a:pPr>
            <a:r>
              <a:rPr lang="en-GB"/>
              <a:t>2. 檢測病人資料異常的alarm system</a:t>
            </a:r>
            <a:endParaRPr/>
          </a:p>
          <a:p>
            <a:pPr marL="0" lvl="0" indent="0" algn="l" rtl="0">
              <a:spcBef>
                <a:spcPts val="1200"/>
              </a:spcBef>
              <a:spcAft>
                <a:spcPts val="0"/>
              </a:spcAft>
              <a:buNone/>
            </a:pPr>
            <a:r>
              <a:rPr lang="en-GB"/>
              <a:t>3. Firebase web push</a:t>
            </a:r>
            <a:endParaRPr/>
          </a:p>
          <a:p>
            <a:pPr marL="0" lvl="0" indent="0" algn="l" rtl="0">
              <a:spcBef>
                <a:spcPts val="1200"/>
              </a:spcBef>
              <a:spcAft>
                <a:spcPts val="1200"/>
              </a:spcAft>
              <a:buNone/>
            </a:pPr>
            <a:r>
              <a:rPr lang="en-GB"/>
              <a:t>最後再將三者整合在一起</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Canvas</a:t>
            </a:r>
            <a:endParaRPr/>
          </a:p>
        </p:txBody>
      </p:sp>
      <p:sp>
        <p:nvSpPr>
          <p:cNvPr id="112" name="Google Shape;112;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以HTML canvas屬性，將繪製好的平面地圖畫在網頁上，並在後端js用http request取得病人資料(以json格式response)並繪製圖形在圖上</a:t>
            </a:r>
            <a:endParaRPr/>
          </a:p>
        </p:txBody>
      </p:sp>
      <p:pic>
        <p:nvPicPr>
          <p:cNvPr id="113" name="Google Shape;113;p17"/>
          <p:cNvPicPr preferRelativeResize="0"/>
          <p:nvPr/>
        </p:nvPicPr>
        <p:blipFill>
          <a:blip r:embed="rId3">
            <a:alphaModFix/>
          </a:blip>
          <a:stretch>
            <a:fillRect/>
          </a:stretch>
        </p:blipFill>
        <p:spPr>
          <a:xfrm>
            <a:off x="519450" y="2364525"/>
            <a:ext cx="3116599" cy="2204350"/>
          </a:xfrm>
          <a:prstGeom prst="rect">
            <a:avLst/>
          </a:prstGeom>
          <a:noFill/>
          <a:ln>
            <a:noFill/>
          </a:ln>
        </p:spPr>
      </p:pic>
      <p:pic>
        <p:nvPicPr>
          <p:cNvPr id="114" name="Google Shape;114;p17"/>
          <p:cNvPicPr preferRelativeResize="0"/>
          <p:nvPr/>
        </p:nvPicPr>
        <p:blipFill rotWithShape="1">
          <a:blip r:embed="rId4">
            <a:alphaModFix/>
          </a:blip>
          <a:srcRect r="18360" b="12937"/>
          <a:stretch/>
        </p:blipFill>
        <p:spPr>
          <a:xfrm>
            <a:off x="3888900" y="2287749"/>
            <a:ext cx="3031834" cy="220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1: Request資料庫</a:t>
            </a:r>
            <a:endParaRPr/>
          </a:p>
        </p:txBody>
      </p:sp>
      <p:sp>
        <p:nvSpPr>
          <p:cNvPr id="120" name="Google Shape;120;p18"/>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a:t>為了取得資料庫即時資料，每隔一段時間就會重新http request一次並重畫整個canvas，以呈現最新的資料</a:t>
            </a:r>
            <a:endParaRPr/>
          </a:p>
        </p:txBody>
      </p:sp>
      <p:pic>
        <p:nvPicPr>
          <p:cNvPr id="121" name="Google Shape;121;p18"/>
          <p:cNvPicPr preferRelativeResize="0"/>
          <p:nvPr/>
        </p:nvPicPr>
        <p:blipFill>
          <a:blip r:embed="rId3">
            <a:alphaModFix/>
          </a:blip>
          <a:stretch>
            <a:fillRect/>
          </a:stretch>
        </p:blipFill>
        <p:spPr>
          <a:xfrm>
            <a:off x="1780350" y="2067950"/>
            <a:ext cx="4324149" cy="2500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1: Request資料庫</a:t>
            </a:r>
            <a:endParaRPr/>
          </a:p>
        </p:txBody>
      </p:sp>
      <p:sp>
        <p:nvSpPr>
          <p:cNvPr id="127" name="Google Shape;127;p19"/>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根據讀取到的資料，呈現不同的形式</a:t>
            </a:r>
            <a:endParaRPr/>
          </a:p>
          <a:p>
            <a:pPr marL="0" lvl="0" indent="0" algn="l" rtl="0">
              <a:spcBef>
                <a:spcPts val="1200"/>
              </a:spcBef>
              <a:spcAft>
                <a:spcPts val="1200"/>
              </a:spcAft>
              <a:buNone/>
            </a:pPr>
            <a:endParaRPr/>
          </a:p>
        </p:txBody>
      </p:sp>
      <p:pic>
        <p:nvPicPr>
          <p:cNvPr id="128" name="Google Shape;128;p19"/>
          <p:cNvPicPr preferRelativeResize="0"/>
          <p:nvPr/>
        </p:nvPicPr>
        <p:blipFill>
          <a:blip r:embed="rId3">
            <a:alphaModFix/>
          </a:blip>
          <a:stretch>
            <a:fillRect/>
          </a:stretch>
        </p:blipFill>
        <p:spPr>
          <a:xfrm>
            <a:off x="2530125" y="1774575"/>
            <a:ext cx="3679224" cy="2794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Part 2: Mouse Event</a:t>
            </a:r>
            <a:endParaRPr/>
          </a:p>
        </p:txBody>
      </p:sp>
      <p:sp>
        <p:nvSpPr>
          <p:cNvPr id="134" name="Google Shape;134;p20"/>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在canvas中加入mouse event，讓使用者可以追蹤病人</a:t>
            </a:r>
            <a:endParaRPr/>
          </a:p>
          <a:p>
            <a:pPr marL="0" lvl="0" indent="0" algn="l" rtl="0">
              <a:spcBef>
                <a:spcPts val="1200"/>
              </a:spcBef>
              <a:spcAft>
                <a:spcPts val="1200"/>
              </a:spcAft>
              <a:buNone/>
            </a:pPr>
            <a:endParaRPr/>
          </a:p>
        </p:txBody>
      </p:sp>
      <p:pic>
        <p:nvPicPr>
          <p:cNvPr id="135" name="Google Shape;135;p20"/>
          <p:cNvPicPr preferRelativeResize="0"/>
          <p:nvPr/>
        </p:nvPicPr>
        <p:blipFill>
          <a:blip r:embed="rId3">
            <a:alphaModFix/>
          </a:blip>
          <a:stretch>
            <a:fillRect/>
          </a:stretch>
        </p:blipFill>
        <p:spPr>
          <a:xfrm>
            <a:off x="2272351" y="1653927"/>
            <a:ext cx="3897175" cy="3096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Alarm System</a:t>
            </a:r>
            <a:endParaRPr/>
          </a:p>
        </p:txBody>
      </p:sp>
      <p:sp>
        <p:nvSpPr>
          <p:cNvPr id="141" name="Google Shape;141;p21"/>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持續監聽資料庫(病人資料)，當病人有緊急情況時，也就是資料庫的值有異常時，後端可以即時發送通知</a:t>
            </a:r>
            <a:endParaRPr/>
          </a:p>
          <a:p>
            <a:pPr marL="457200" lvl="0" indent="-342900" algn="l" rtl="0">
              <a:spcBef>
                <a:spcPts val="1200"/>
              </a:spcBef>
              <a:spcAft>
                <a:spcPts val="0"/>
              </a:spcAft>
              <a:buSzPts val="1800"/>
              <a:buAutoNum type="arabicPeriod"/>
            </a:pPr>
            <a:r>
              <a:rPr lang="en-GB"/>
              <a:t>Create Process</a:t>
            </a:r>
            <a:endParaRPr/>
          </a:p>
          <a:p>
            <a:pPr marL="457200" lvl="0" indent="-342900" algn="l" rtl="0">
              <a:spcBef>
                <a:spcPts val="0"/>
              </a:spcBef>
              <a:spcAft>
                <a:spcPts val="0"/>
              </a:spcAft>
              <a:buSzPts val="1800"/>
              <a:buAutoNum type="arabicPeriod"/>
            </a:pPr>
            <a:r>
              <a:rPr lang="en-GB"/>
              <a:t>Checking</a:t>
            </a:r>
            <a:endParaRPr/>
          </a:p>
          <a:p>
            <a:pPr marL="457200" lvl="0" indent="-342900" algn="l" rtl="0">
              <a:spcBef>
                <a:spcPts val="0"/>
              </a:spcBef>
              <a:spcAft>
                <a:spcPts val="0"/>
              </a:spcAft>
              <a:buSzPts val="1800"/>
              <a:buAutoNum type="arabicPeriod"/>
            </a:pPr>
            <a:r>
              <a:rPr lang="en-GB"/>
              <a:t>Notify</a:t>
            </a:r>
            <a:endParaRPr/>
          </a:p>
          <a:p>
            <a:pPr marL="0" lvl="0" indent="0" algn="l" rtl="0">
              <a:spcBef>
                <a:spcPts val="1200"/>
              </a:spcBef>
              <a:spcAft>
                <a:spcPts val="1200"/>
              </a:spcAft>
              <a:buNone/>
            </a:pPr>
            <a:endParaRPr/>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291</Words>
  <Application>Microsoft Office PowerPoint</Application>
  <PresentationFormat>如螢幕大小 (16:9)</PresentationFormat>
  <Paragraphs>71</Paragraphs>
  <Slides>18</Slides>
  <Notes>18</Notes>
  <HiddenSlides>0</HiddenSlides>
  <MMClips>1</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18</vt:i4>
      </vt:variant>
    </vt:vector>
  </HeadingPairs>
  <TitlesOfParts>
    <vt:vector size="23" baseType="lpstr">
      <vt:lpstr>Arial</vt:lpstr>
      <vt:lpstr>新細明體</vt:lpstr>
      <vt:lpstr>Roboto</vt:lpstr>
      <vt:lpstr>Trebuchet MS</vt:lpstr>
      <vt:lpstr>Geometric</vt:lpstr>
      <vt:lpstr>Implementation of patient locationing and detection warning in an intelligent healthcare information system</vt:lpstr>
      <vt:lpstr>問題描述</vt:lpstr>
      <vt:lpstr>問題描述</vt:lpstr>
      <vt:lpstr>問題描述</vt:lpstr>
      <vt:lpstr>Canvas</vt:lpstr>
      <vt:lpstr>Part 1: Request資料庫</vt:lpstr>
      <vt:lpstr>Part 1: Request資料庫</vt:lpstr>
      <vt:lpstr>Part 2: Mouse Event</vt:lpstr>
      <vt:lpstr>Alarm System</vt:lpstr>
      <vt:lpstr>Part 1: Create Process</vt:lpstr>
      <vt:lpstr>Part 2: Checking</vt:lpstr>
      <vt:lpstr>Part 3: Notify</vt:lpstr>
      <vt:lpstr>Firebase </vt:lpstr>
      <vt:lpstr>Part 1: 在 Firebase 新增一個FCM專案</vt:lpstr>
      <vt:lpstr>Part 2: 在bahmni註冊一個service worker</vt:lpstr>
      <vt:lpstr>Part 3: 利用curl送資料給firebase</vt:lpstr>
      <vt:lpstr>Demo</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patient locationing and detection warning in an intelligent healthcare information system</dc:title>
  <cp:lastModifiedBy>USER</cp:lastModifiedBy>
  <cp:revision>3</cp:revision>
  <dcterms:modified xsi:type="dcterms:W3CDTF">2021-06-15T14:13:57Z</dcterms:modified>
</cp:coreProperties>
</file>